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9" r:id="rId2"/>
    <p:sldId id="262" r:id="rId3"/>
    <p:sldId id="294" r:id="rId4"/>
    <p:sldId id="261" r:id="rId5"/>
    <p:sldId id="284" r:id="rId6"/>
    <p:sldId id="285" r:id="rId7"/>
    <p:sldId id="288" r:id="rId8"/>
    <p:sldId id="292" r:id="rId9"/>
    <p:sldId id="259" r:id="rId10"/>
    <p:sldId id="295" r:id="rId11"/>
    <p:sldId id="286" r:id="rId12"/>
    <p:sldId id="290" r:id="rId13"/>
    <p:sldId id="287" r:id="rId14"/>
    <p:sldId id="289" r:id="rId15"/>
    <p:sldId id="291" r:id="rId16"/>
    <p:sldId id="293" r:id="rId17"/>
    <p:sldId id="296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5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597E0B3-9F30-774E-A000-05315FA715F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B407F14-01FC-AC48-8CAF-722614B0F4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D7B3BC5D-F715-1240-9C28-43C3F20F0E7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70CC8B11-AEEA-1748-9129-C3529E1432A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697D9D-3852-CB44-A4E0-0DC3713BB21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5604C-3B8F-3341-9265-59A02D4DACD7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0F485-5612-4D46-8AB5-187A65EC6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1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CBA8-6D06-C64F-A2C1-839273765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8885A-4B39-C942-86BB-50D8F6271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01978-1327-6747-8862-E5EA8DB71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B6847-D2BA-F942-83D5-C9CF3D13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DC14A-D1E1-5240-9344-CA52963D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80ED7-537B-1A4F-A100-90CC9CA21B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097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DF71-0B7B-1D42-8458-AD8CF90E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2502EB-E6AA-0846-8C36-DA3DD469D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E6E5D-314A-F545-86F4-E0076CC9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B1EB-C242-644A-BEF6-3C1E0BB97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45357-055C-C242-92EA-F5F84538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04B6D2-AECF-CE4A-A1E4-6D1B426B76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78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1AC6F2-13D2-A24F-8AB6-4E3B9F5B1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000E3-A82B-0D4E-A3C2-86B2DEC48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6EFD7-A674-424B-95AA-734F9749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C406-FE9A-BB4D-A33D-3BBFFA19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8262-B9BF-ED42-B3EB-18DF376D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46638A-A9CE-784E-AC0B-1B8CA10F1A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3646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A3E8-CDAC-A448-B42A-C7B92F4C91D9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2E7C-B2DF-4A43-9576-73435F72D7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A83BC-3E65-7E49-96DA-3517369694B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8477B7-2471-6347-9E7F-76101C4A1C72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856AB-F330-C148-B055-E69B7E6BD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DC8CD-810E-0B40-B021-A1B80408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3EAF46-B187-F442-838B-295F9534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05262-06EB-7441-9390-310D6D6C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F3518B7-1D64-C947-BC2A-803ADD1608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406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83F0-5037-F146-AB23-FACB37D8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D057-DE97-4E46-9958-0FCA09703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C5F18-774F-F04D-830E-AD9D53D4C84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47705B-4803-AD44-A778-C307BD65BF6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FA02DE-A8E2-8441-8298-DFDCBEAC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5C0D7D-88DB-7A44-93DD-1EF7773B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301341-D849-9C44-85E1-59FF5522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F4CEB15-F494-034F-BB58-FCE22C91A5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50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B2E7-89BB-054A-BEB2-EB14E17A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DF44-AC6A-6845-B4EC-2F8828C56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9BDB2-8E06-614B-8621-8B6441C6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8830E-0D6F-9742-BB80-11AD19C42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65EF7-9A11-1041-89C6-0824C8A7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660A25-987D-784F-917C-B2E435D02E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52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B1D1E-CD23-7649-9E91-FB186E9B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F0023-7424-AA4D-9575-7E0B6599E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D2505-CB07-4640-B2F8-CB522D30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58E8C-2239-554E-98D3-BE03FCD7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8309E-2735-8241-95F2-581EDA05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C9B267-052B-BC42-A0FA-526C546D32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88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B684-668C-034F-8289-D1EAC551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A1ACC-5CDF-1740-9B65-1D63DEFA8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0F60-CD50-C947-8CE1-C4DAB5930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3B136-2D62-CB41-9354-321E1400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CDB4A-D311-0D47-8498-881A838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237A-7F65-4044-BC89-B2BABA6A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CBDF99-F4D6-7F48-9350-056C37AF7B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09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4380-C45D-A549-8D22-DAF759CCE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4CE38-75BC-4A47-8C29-7F87B79D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B1120-4662-F64B-9EED-72ACE6781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A6701-4EF0-8E4B-A993-A92643AB2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42501-65AC-524D-BE07-18C020F25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715978-60DE-B840-8344-9B4A8AEC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65D98-067E-9046-892E-7225FC90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09CBC-8D85-B442-B081-4670D6BA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19F71-E1FF-2543-B3D2-B4AC5FC0DD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94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7B5-FEAA-634F-B45E-BE1F15B0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49E61D-5C2E-3544-A9C9-7ACE43CFB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7EC44-4B5D-6642-A6E4-1C7CE1D0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CC1EF-2107-8944-B85F-5313E7BA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641379-268E-E64F-86BA-973BF7B1BD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827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B3E6A8-E894-4A42-BCDB-5DF38F22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69C02-F6FD-F04A-949E-F71DEE31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54CBB-6558-B84E-9EB9-0255A591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82A1C1-6811-774E-A389-38EB85D4E0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6810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3171-673C-2A4A-AC84-47245722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A64B4-5008-3E42-B2D5-36D6320DD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06AC5-4FC8-E842-99AB-E003F853E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3C04A-520A-6E41-8C00-E384FC805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549B2-BE50-344C-949B-0EA42343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8A28E-11A3-F247-95B6-402F8209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BFE58C-094B-0845-9AB9-41A3B91C49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687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3112-B6AD-0F41-980B-D026AE38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84FD7-CE7B-6F4F-A361-6DCCB0A0E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2E2D6-7B81-A446-A4AA-8AF95798F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4E9F8-A0BA-7F40-A579-B045A6C4F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4102F-84FC-904A-B047-8AD29A34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F5880-A0B4-934A-B873-D75AF7B1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D0CFC2-E1EE-6445-9D48-B7C229FECE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95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46F9C81-3896-9B43-B785-01BA42971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7B17C43-D4DE-9E4B-A3D0-509377BCC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991F6C4-585C-7347-A61B-F02BE21105C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DD9DBA6-92B5-A548-B21C-CCFD8C9984A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FEAD891-6760-AC4E-A788-D87586A2B28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263B599-75AB-B34F-8CCE-372EDFF19CC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92AE778F-94E8-B942-B53F-621C9DDFCA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1493838"/>
            <a:ext cx="8229600" cy="1887537"/>
          </a:xfrm>
        </p:spPr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Hydrogeologic Frameworks</a:t>
            </a:r>
            <a:br>
              <a:rPr lang="en-US" altLang="en-US" sz="4000" dirty="0">
                <a:solidFill>
                  <a:schemeClr val="accent2"/>
                </a:solidFill>
              </a:rPr>
            </a:br>
            <a:r>
              <a:rPr lang="en-US" altLang="en-US" sz="4000" dirty="0">
                <a:solidFill>
                  <a:schemeClr val="accent2"/>
                </a:solidFill>
              </a:rPr>
              <a:t>Analytical Water Budgets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>
            <a:extLst>
              <a:ext uri="{FF2B5EF4-FFF2-40B4-BE49-F238E27FC236}">
                <a16:creationId xmlns:a16="http://schemas.microsoft.com/office/drawing/2014/main" id="{09E85617-8B98-0646-AA41-805C6CC8A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6383" y="1303506"/>
            <a:ext cx="8122629" cy="5077839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800" dirty="0"/>
              <a:t>Water budgets account for the inputs, outputs, and changes in the amount of water by breaking the water cycle down into components</a:t>
            </a:r>
          </a:p>
          <a:p>
            <a:pPr>
              <a:spcAft>
                <a:spcPts val="2400"/>
              </a:spcAft>
            </a:pPr>
            <a:r>
              <a:rPr lang="en-US" sz="2800" dirty="0"/>
              <a:t>Basic components of water budgets are precipitation, evapotranspiration, surface-water and groundwater flow into and out of the watershed, change in surface-water and groundwater storage, change in snow and ice storage, human withdrawals, and </a:t>
            </a:r>
            <a:r>
              <a:rPr lang="en-US" sz="2800" dirty="0" err="1"/>
              <a:t>interbasin</a:t>
            </a:r>
            <a:r>
              <a:rPr lang="en-US" sz="2800" dirty="0"/>
              <a:t> transfers</a:t>
            </a:r>
            <a:endParaRPr lang="en-US" altLang="en-US" sz="24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34E689-3E54-564B-AB1F-75FB9FE8BC71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Water Budgets</a:t>
            </a:r>
          </a:p>
        </p:txBody>
      </p:sp>
    </p:spTree>
    <p:extLst>
      <p:ext uri="{BB962C8B-B14F-4D97-AF65-F5344CB8AC3E}">
        <p14:creationId xmlns:p14="http://schemas.microsoft.com/office/powerpoint/2010/main" val="175162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Water Budgets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FC136-33B6-6044-98A8-E53F9BDD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34" y="1230313"/>
            <a:ext cx="6268531" cy="54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5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Water Budgets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A75A-EF7E-AD4D-9D97-308942F7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1181100"/>
            <a:ext cx="6235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5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Water Budgets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2AC01E-6F22-B947-B747-0910A15E4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63" y="1188726"/>
            <a:ext cx="5908073" cy="56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55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Water Budgets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E63C3-8C39-8F4F-9BE8-4D6EF607F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82" y="1188122"/>
            <a:ext cx="5040835" cy="56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Water Budgets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A90E76-7AF0-5B48-B2AA-2A09436F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0" y="1231288"/>
            <a:ext cx="4582579" cy="5626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4B158-55A0-F640-B948-B571F0CD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23" y="1231288"/>
            <a:ext cx="4720038" cy="562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5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Water Budgets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63311-C5C4-5749-AAE6-4048A5AE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6" y="1186778"/>
            <a:ext cx="4793335" cy="5564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7DEC40-F832-D041-8B65-1DD39B83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06" y="4569605"/>
            <a:ext cx="38735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813AAC-378C-584B-A200-695BD3562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793" y="1643975"/>
            <a:ext cx="3692513" cy="20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8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A687A-3CDE-2E47-BBFF-3F68B55C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r="25000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6000">
                <a:solidFill>
                  <a:srgbClr val="FFFF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46995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Line 11">
            <a:extLst>
              <a:ext uri="{FF2B5EF4-FFF2-40B4-BE49-F238E27FC236}">
                <a16:creationId xmlns:a16="http://schemas.microsoft.com/office/drawing/2014/main" id="{B13BAC6D-240E-C640-BB01-42C3F5204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9150" y="1274763"/>
            <a:ext cx="0" cy="4730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64C438DA-7B58-0449-9839-627B6C4F40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solidFill>
                  <a:schemeClr val="accent2"/>
                </a:solidFill>
              </a:rPr>
              <a:t>Groundwater Flow Modeling Process</a:t>
            </a:r>
          </a:p>
        </p:txBody>
      </p:sp>
      <p:sp>
        <p:nvSpPr>
          <p:cNvPr id="34820" name="AutoShape 4">
            <a:extLst>
              <a:ext uri="{FF2B5EF4-FFF2-40B4-BE49-F238E27FC236}">
                <a16:creationId xmlns:a16="http://schemas.microsoft.com/office/drawing/2014/main" id="{8150733B-C528-8B4A-AE38-76C4215C0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988" y="1274763"/>
            <a:ext cx="3703637" cy="6096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Define Problem and Objectives</a:t>
            </a:r>
          </a:p>
        </p:txBody>
      </p:sp>
      <p:sp>
        <p:nvSpPr>
          <p:cNvPr id="34822" name="AutoShape 6">
            <a:extLst>
              <a:ext uri="{FF2B5EF4-FFF2-40B4-BE49-F238E27FC236}">
                <a16:creationId xmlns:a16="http://schemas.microsoft.com/office/drawing/2014/main" id="{281969B8-F87A-E142-B19E-766AA8F35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463" y="2155825"/>
            <a:ext cx="3735387" cy="609600"/>
          </a:xfrm>
          <a:prstGeom prst="flowChartAlternateProcess">
            <a:avLst/>
          </a:prstGeom>
          <a:solidFill>
            <a:schemeClr val="accent1"/>
          </a:solidFill>
          <a:ln w="25400">
            <a:solidFill>
              <a:srgbClr val="00B0F0"/>
            </a:solidFill>
            <a:miter lim="800000"/>
            <a:headEnd/>
            <a:tailEnd/>
          </a:ln>
          <a:effectLst>
            <a:glow rad="304800">
              <a:srgbClr val="00B0F0">
                <a:alpha val="40000"/>
              </a:srgbClr>
            </a:glow>
            <a:softEdge rad="12700"/>
          </a:effectLst>
          <a:extLst/>
        </p:spPr>
        <p:txBody>
          <a:bodyPr wrap="none" anchor="ctr"/>
          <a:lstStyle/>
          <a:p>
            <a:pPr algn="ctr"/>
            <a:r>
              <a:rPr lang="en-US" altLang="en-US"/>
              <a:t>Conceptual Model</a:t>
            </a:r>
          </a:p>
        </p:txBody>
      </p:sp>
      <p:sp>
        <p:nvSpPr>
          <p:cNvPr id="34823" name="AutoShape 7">
            <a:extLst>
              <a:ext uri="{FF2B5EF4-FFF2-40B4-BE49-F238E27FC236}">
                <a16:creationId xmlns:a16="http://schemas.microsoft.com/office/drawing/2014/main" id="{789BF984-E7E1-1242-9B84-E24691EAC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3036888"/>
            <a:ext cx="3759200" cy="6096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Mathematical Model</a:t>
            </a:r>
          </a:p>
        </p:txBody>
      </p:sp>
      <p:sp>
        <p:nvSpPr>
          <p:cNvPr id="34824" name="AutoShape 8">
            <a:extLst>
              <a:ext uri="{FF2B5EF4-FFF2-40B4-BE49-F238E27FC236}">
                <a16:creationId xmlns:a16="http://schemas.microsoft.com/office/drawing/2014/main" id="{86CED8BB-2865-774B-9D6C-75433FE03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550" y="3900488"/>
            <a:ext cx="3759200" cy="6096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Model Calibration and Assessment</a:t>
            </a:r>
          </a:p>
        </p:txBody>
      </p:sp>
      <p:sp>
        <p:nvSpPr>
          <p:cNvPr id="34825" name="AutoShape 9">
            <a:extLst>
              <a:ext uri="{FF2B5EF4-FFF2-40B4-BE49-F238E27FC236}">
                <a16:creationId xmlns:a16="http://schemas.microsoft.com/office/drawing/2014/main" id="{493EC344-5A5E-7D45-A7F2-207DBBC54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263" y="4770438"/>
            <a:ext cx="3759200" cy="6096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Apply Model</a:t>
            </a:r>
          </a:p>
        </p:txBody>
      </p:sp>
      <p:sp>
        <p:nvSpPr>
          <p:cNvPr id="34826" name="AutoShape 10">
            <a:extLst>
              <a:ext uri="{FF2B5EF4-FFF2-40B4-BE49-F238E27FC236}">
                <a16:creationId xmlns:a16="http://schemas.microsoft.com/office/drawing/2014/main" id="{14EFA8E3-26C0-0E44-A847-3026BBD40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5640388"/>
            <a:ext cx="3759200" cy="6096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Revise Objectives ?</a:t>
            </a:r>
          </a:p>
        </p:txBody>
      </p:sp>
      <p:cxnSp>
        <p:nvCxnSpPr>
          <p:cNvPr id="34828" name="AutoShape 12">
            <a:extLst>
              <a:ext uri="{FF2B5EF4-FFF2-40B4-BE49-F238E27FC236}">
                <a16:creationId xmlns:a16="http://schemas.microsoft.com/office/drawing/2014/main" id="{99ABA39E-F05F-1649-8369-459939DA4492}"/>
              </a:ext>
            </a:extLst>
          </p:cNvPr>
          <p:cNvCxnSpPr>
            <a:cxnSpLocks noChangeShapeType="1"/>
            <a:stCxn id="34826" idx="1"/>
            <a:endCxn id="34820" idx="1"/>
          </p:cNvCxnSpPr>
          <p:nvPr/>
        </p:nvCxnSpPr>
        <p:spPr bwMode="auto">
          <a:xfrm rot="10800000" flipH="1">
            <a:off x="2716213" y="1579563"/>
            <a:ext cx="104775" cy="4365625"/>
          </a:xfrm>
          <a:prstGeom prst="bentConnector3">
            <a:avLst>
              <a:gd name="adj1" fmla="val -834852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29" name="AutoShape 13">
            <a:extLst>
              <a:ext uri="{FF2B5EF4-FFF2-40B4-BE49-F238E27FC236}">
                <a16:creationId xmlns:a16="http://schemas.microsoft.com/office/drawing/2014/main" id="{9FB5B4A5-1634-8E41-A635-F30B0C40C4D9}"/>
              </a:ext>
            </a:extLst>
          </p:cNvPr>
          <p:cNvCxnSpPr>
            <a:cxnSpLocks noChangeShapeType="1"/>
            <a:stCxn id="34824" idx="1"/>
            <a:endCxn id="34822" idx="1"/>
          </p:cNvCxnSpPr>
          <p:nvPr/>
        </p:nvCxnSpPr>
        <p:spPr bwMode="auto">
          <a:xfrm rot="10800000" flipH="1">
            <a:off x="2749550" y="2460625"/>
            <a:ext cx="61913" cy="1744663"/>
          </a:xfrm>
          <a:prstGeom prst="bentConnector3">
            <a:avLst>
              <a:gd name="adj1" fmla="val -68205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36" name="AutoShape 20">
            <a:extLst>
              <a:ext uri="{FF2B5EF4-FFF2-40B4-BE49-F238E27FC236}">
                <a16:creationId xmlns:a16="http://schemas.microsoft.com/office/drawing/2014/main" id="{5C9DE03B-C569-CB4A-A009-949426A5797D}"/>
              </a:ext>
            </a:extLst>
          </p:cNvPr>
          <p:cNvCxnSpPr>
            <a:cxnSpLocks noChangeShapeType="1"/>
            <a:stCxn id="34824" idx="3"/>
            <a:endCxn id="34823" idx="3"/>
          </p:cNvCxnSpPr>
          <p:nvPr/>
        </p:nvCxnSpPr>
        <p:spPr bwMode="auto">
          <a:xfrm flipV="1">
            <a:off x="6508750" y="3341688"/>
            <a:ext cx="38100" cy="863600"/>
          </a:xfrm>
          <a:prstGeom prst="bentConnector3">
            <a:avLst>
              <a:gd name="adj1" fmla="val 1054167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E34E689-3E54-564B-AB1F-75FB9FE8BC71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Hydrogeologic Frameworks and Water Budgets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39A16-882B-3340-B4C5-00F7C6B1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67" y="2033082"/>
            <a:ext cx="2554233" cy="3307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E06E65-72EB-EB41-AB5C-CC1BF1FC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33082"/>
            <a:ext cx="2554233" cy="3307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50D36-9D6F-1149-B26C-2E291CE5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441" y="2033082"/>
            <a:ext cx="2565118" cy="330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>
            <a:extLst>
              <a:ext uri="{FF2B5EF4-FFF2-40B4-BE49-F238E27FC236}">
                <a16:creationId xmlns:a16="http://schemas.microsoft.com/office/drawing/2014/main" id="{09E85617-8B98-0646-AA41-805C6CC8A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6383" y="1303506"/>
            <a:ext cx="8122629" cy="5077839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800" dirty="0"/>
              <a:t>The groundwater model framework consists of the </a:t>
            </a:r>
            <a:r>
              <a:rPr lang="en-US" sz="2800" dirty="0" err="1"/>
              <a:t>hydrostratigraphy</a:t>
            </a:r>
            <a:r>
              <a:rPr lang="en-US" sz="2800" dirty="0"/>
              <a:t>, structural features, and hydraulic properties of the groundwater system.</a:t>
            </a:r>
          </a:p>
          <a:p>
            <a:pPr>
              <a:spcAft>
                <a:spcPts val="2400"/>
              </a:spcAft>
            </a:pPr>
            <a:r>
              <a:rPr lang="en-US" altLang="en-US" sz="2800" dirty="0"/>
              <a:t>The </a:t>
            </a:r>
            <a:r>
              <a:rPr lang="en-US" altLang="en-US" sz="2800" dirty="0" err="1"/>
              <a:t>hydrostratigraphy</a:t>
            </a:r>
            <a:r>
              <a:rPr lang="en-US" altLang="en-US" sz="2800" dirty="0"/>
              <a:t> of a groundwater system is developed through the compilation of geophysical, lithologic, and driller logs.</a:t>
            </a:r>
          </a:p>
          <a:p>
            <a:pPr>
              <a:spcAft>
                <a:spcPts val="2400"/>
              </a:spcAft>
            </a:pPr>
            <a:r>
              <a:rPr lang="en-US" altLang="en-US" sz="2800" dirty="0"/>
              <a:t>Logs can then be used to interpret the depth of each hydrogeologic unit (aquifer or confining unit).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E34E689-3E54-564B-AB1F-75FB9FE8BC71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Hydrogeologic Frameworks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Hydrogeologic Frameworks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8DAF2-9383-9348-A101-62267B5A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96" y="1799619"/>
            <a:ext cx="3945390" cy="4143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34F679-3F16-B242-9FB9-626E8B45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34" y="1799619"/>
            <a:ext cx="3910801" cy="414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7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Hydrogeologic Frameworks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8C509-BE30-314C-AE6D-6DD63C64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5" y="1217984"/>
            <a:ext cx="7398290" cy="56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Hydrogeologic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EB9DE-716A-A240-9AA3-CEF57F7F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617632"/>
            <a:ext cx="9042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8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Hydrogeologic Frameworks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96DE36-4B9D-5F4E-899D-44837E8A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85" y="1209708"/>
            <a:ext cx="7607030" cy="55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95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2E41CC9-062F-2A4E-9C7F-C52EEC261FE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accent2"/>
                </a:solidFill>
              </a:rPr>
              <a:t>Hydrogeologic Frameworks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BB9747-091F-3847-9828-797D7F62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63" y="1303506"/>
            <a:ext cx="5822474" cy="55544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179</Words>
  <Application>Microsoft Macintosh PowerPoint</Application>
  <PresentationFormat>On-screen Show (4:3)</PresentationFormat>
  <Paragraphs>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Default Design</vt:lpstr>
      <vt:lpstr>Hydrogeologic Frameworks Analytical Water Budgets</vt:lpstr>
      <vt:lpstr>Groundwater Flow Modeling Process</vt:lpstr>
      <vt:lpstr>Hydrogeologic Frameworks and Water Budgets</vt:lpstr>
      <vt:lpstr>Hydrogeologic Frameworks</vt:lpstr>
      <vt:lpstr>Hydrogeologic Frameworks</vt:lpstr>
      <vt:lpstr>Hydrogeologic Frameworks</vt:lpstr>
      <vt:lpstr>Hydrogeologic Frameworks</vt:lpstr>
      <vt:lpstr>Hydrogeologic Frameworks</vt:lpstr>
      <vt:lpstr>Hydrogeologic Frameworks</vt:lpstr>
      <vt:lpstr>Water Budgets</vt:lpstr>
      <vt:lpstr>Water Budgets</vt:lpstr>
      <vt:lpstr>Water Budgets</vt:lpstr>
      <vt:lpstr>Water Budgets</vt:lpstr>
      <vt:lpstr>Water Budgets</vt:lpstr>
      <vt:lpstr>Water Budgets</vt:lpstr>
      <vt:lpstr>Water Budgets</vt:lpstr>
      <vt:lpstr>Questions</vt:lpstr>
    </vt:vector>
  </TitlesOfParts>
  <Company>U.S. Geological Survey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dwpolloc-pr</dc:creator>
  <cp:lastModifiedBy>Hughes, Joseph D</cp:lastModifiedBy>
  <cp:revision>110</cp:revision>
  <dcterms:created xsi:type="dcterms:W3CDTF">2009-03-10T14:05:53Z</dcterms:created>
  <dcterms:modified xsi:type="dcterms:W3CDTF">2018-08-20T23:29:34Z</dcterms:modified>
</cp:coreProperties>
</file>